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47" autoAdjust="0"/>
    <p:restoredTop sz="94660"/>
  </p:normalViewPr>
  <p:slideViewPr>
    <p:cSldViewPr snapToGrid="0">
      <p:cViewPr varScale="1">
        <p:scale>
          <a:sx n="99" d="100"/>
          <a:sy n="99" d="100"/>
        </p:scale>
        <p:origin x="848"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05B1-BA5E-FF7B-2420-CE6B6886EF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A7D92D-315F-7F1B-8691-9FB7FB1867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687EA0-B6A4-B63D-254B-B4E9D3A372EE}"/>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77CD9BD0-A557-B44F-9AC2-57A79C4C2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8AE4CC-F6F4-BFA5-A4BC-67B0A5701733}"/>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258236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A58BC-4D6D-FDB3-72C5-7E44F05650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D237A7-9C94-20DB-B379-1D17B320A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DD3B43-F135-9D26-F772-040838E4DEFF}"/>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E57D9F5E-0211-F5D5-A675-0180392ED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D9DA0C-921D-CA33-6215-0D9FF04DB9BE}"/>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346257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D89098-4341-5C03-5D62-BA6F6F6ECA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3C285C4-DE0B-D3C0-261B-ECDE8C7148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ECDE96-A573-93FD-3D2B-AB6616A4B1AC}"/>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DD367549-8950-DD0D-E5F9-68F2A2B57F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4B093-BAA7-CBD8-9EC8-536EE4D96C51}"/>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238638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15C6D-62C0-8198-AEAC-94FEDC82B9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A86C2F-8FD6-ACB6-3E4B-52CE550879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A7D34-4D64-C943-558B-D145E027258D}"/>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D36EEA0F-E6F9-F6CC-9023-10F5EF73AC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CD2C8-D1E4-6977-C226-C41D5D89ADB2}"/>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345852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FC871-D5F3-5272-06AC-66E7965BB9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E00170-DFEF-207C-846A-FEFF0FFB33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5B4B44-BCC5-BD17-E7DC-8D93F5778A3B}"/>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CD52FFB8-B12F-2131-7D5B-5482440811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C2BB1-4416-1997-F388-28A499219B90}"/>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1776959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1D331-07BC-E395-216C-0FB037CEA1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94164C-0281-BD80-92DE-9E3711C61F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E26AFB-A77B-65B6-3DA5-5887B0F4BD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6DCF1D-D076-EB27-A71E-0C5699EB1B5A}"/>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6" name="Footer Placeholder 5">
            <a:extLst>
              <a:ext uri="{FF2B5EF4-FFF2-40B4-BE49-F238E27FC236}">
                <a16:creationId xmlns:a16="http://schemas.microsoft.com/office/drawing/2014/main" id="{EFAE44F3-38FD-62C3-EA6F-C8F5B540A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083A54-6F05-3506-3BEB-DA2B50424B75}"/>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74503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8EBC4-BD2C-506F-4AC4-8E2066A5D1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D3BD3F-E408-347C-DE66-57666F009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E5864D-7851-4AB4-E109-A0CD07AADF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F60A69-83B8-CB62-D036-ED905FE1B4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5DB09E-114F-B881-933A-6073B94A5D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8303C2-1110-81C9-0834-4134256214E6}"/>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8" name="Footer Placeholder 7">
            <a:extLst>
              <a:ext uri="{FF2B5EF4-FFF2-40B4-BE49-F238E27FC236}">
                <a16:creationId xmlns:a16="http://schemas.microsoft.com/office/drawing/2014/main" id="{D8580869-36CA-3C53-81FC-B6BA600E29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C4C788-E8DC-87FE-AEF3-307A889EC63B}"/>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968171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4F472-BE05-DE7B-BFCF-78455970F6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1FFD07-C979-0C71-AE2A-B3482D648721}"/>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4" name="Footer Placeholder 3">
            <a:extLst>
              <a:ext uri="{FF2B5EF4-FFF2-40B4-BE49-F238E27FC236}">
                <a16:creationId xmlns:a16="http://schemas.microsoft.com/office/drawing/2014/main" id="{23943A3B-FB85-273B-AFAB-7415F3C2D0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3913B9-F6F8-733E-A010-37B809BB5DDF}"/>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3372206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C3EC66-CD32-D567-A577-32BCB2C7E52D}"/>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3" name="Footer Placeholder 2">
            <a:extLst>
              <a:ext uri="{FF2B5EF4-FFF2-40B4-BE49-F238E27FC236}">
                <a16:creationId xmlns:a16="http://schemas.microsoft.com/office/drawing/2014/main" id="{63A0F146-B7CB-2D52-E843-DBB73E0598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446E64-1E90-8E67-9C2A-F6E87A8DC0A9}"/>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46425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F6D54-44FF-0368-7E12-22E16804E9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80CDFB-C764-EBD7-18F4-C08707D2F8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31B2FD-5226-0819-B426-A628429391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3FC467-9AB0-1DDF-75F1-A932AB0CDB67}"/>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6" name="Footer Placeholder 5">
            <a:extLst>
              <a:ext uri="{FF2B5EF4-FFF2-40B4-BE49-F238E27FC236}">
                <a16:creationId xmlns:a16="http://schemas.microsoft.com/office/drawing/2014/main" id="{C9BB0920-8DE6-996C-6477-5208F6B810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CAA434-6558-718B-6700-6D1529411EF5}"/>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2723917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2C8F3-194B-73B2-80CA-ECAE5FAE9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BA726-8B74-D0C5-4005-050780621F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4FC1D9-2F41-BEC5-94C9-2019AC684C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C01047-DD77-14F1-1866-2A800BE6D08F}"/>
              </a:ext>
            </a:extLst>
          </p:cNvPr>
          <p:cNvSpPr>
            <a:spLocks noGrp="1"/>
          </p:cNvSpPr>
          <p:nvPr>
            <p:ph type="dt" sz="half" idx="10"/>
          </p:nvPr>
        </p:nvSpPr>
        <p:spPr/>
        <p:txBody>
          <a:bodyPr/>
          <a:lstStyle/>
          <a:p>
            <a:fld id="{D7C49E47-6620-4933-BCAB-BA807D1BEE39}" type="datetimeFigureOut">
              <a:rPr lang="en-US" smtClean="0"/>
              <a:t>4/6/26</a:t>
            </a:fld>
            <a:endParaRPr lang="en-US"/>
          </a:p>
        </p:txBody>
      </p:sp>
      <p:sp>
        <p:nvSpPr>
          <p:cNvPr id="6" name="Footer Placeholder 5">
            <a:extLst>
              <a:ext uri="{FF2B5EF4-FFF2-40B4-BE49-F238E27FC236}">
                <a16:creationId xmlns:a16="http://schemas.microsoft.com/office/drawing/2014/main" id="{04D04A6D-9B7E-2910-FE81-BADAB784FF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CE6A1C-B964-8488-D31F-9F2D04EA3D50}"/>
              </a:ext>
            </a:extLst>
          </p:cNvPr>
          <p:cNvSpPr>
            <a:spLocks noGrp="1"/>
          </p:cNvSpPr>
          <p:nvPr>
            <p:ph type="sldNum" sz="quarter" idx="12"/>
          </p:nvPr>
        </p:nvSpPr>
        <p:spPr/>
        <p:txBody>
          <a:bodyPr/>
          <a:lstStyle/>
          <a:p>
            <a:fld id="{D6D1E361-82C8-4BC2-981E-E0FE4D77AD46}" type="slidenum">
              <a:rPr lang="en-US" smtClean="0"/>
              <a:t>‹#›</a:t>
            </a:fld>
            <a:endParaRPr lang="en-US"/>
          </a:p>
        </p:txBody>
      </p:sp>
    </p:spTree>
    <p:extLst>
      <p:ext uri="{BB962C8B-B14F-4D97-AF65-F5344CB8AC3E}">
        <p14:creationId xmlns:p14="http://schemas.microsoft.com/office/powerpoint/2010/main" val="364302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37BB50-F06F-C93D-047A-9240C664C0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7D45AF-F8E6-4E04-A8C6-FEC434E663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213E94-5694-2E8A-846E-D5F2DAF57F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49E47-6620-4933-BCAB-BA807D1BEE39}" type="datetimeFigureOut">
              <a:rPr lang="en-US" smtClean="0"/>
              <a:t>4/6/26</a:t>
            </a:fld>
            <a:endParaRPr lang="en-US"/>
          </a:p>
        </p:txBody>
      </p:sp>
      <p:sp>
        <p:nvSpPr>
          <p:cNvPr id="5" name="Footer Placeholder 4">
            <a:extLst>
              <a:ext uri="{FF2B5EF4-FFF2-40B4-BE49-F238E27FC236}">
                <a16:creationId xmlns:a16="http://schemas.microsoft.com/office/drawing/2014/main" id="{9CFE9192-8DC0-DDA9-2AC3-8432FACA99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983701-F52E-C773-4B3F-6FE959BE32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1E361-82C8-4BC2-981E-E0FE4D77AD46}" type="slidenum">
              <a:rPr lang="en-US" smtClean="0"/>
              <a:t>‹#›</a:t>
            </a:fld>
            <a:endParaRPr lang="en-US"/>
          </a:p>
        </p:txBody>
      </p:sp>
    </p:spTree>
    <p:extLst>
      <p:ext uri="{BB962C8B-B14F-4D97-AF65-F5344CB8AC3E}">
        <p14:creationId xmlns:p14="http://schemas.microsoft.com/office/powerpoint/2010/main" val="2718786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6414-EB77-357D-1BDB-EB594DB5FB6F}"/>
              </a:ext>
            </a:extLst>
          </p:cNvPr>
          <p:cNvSpPr>
            <a:spLocks noGrp="1"/>
          </p:cNvSpPr>
          <p:nvPr>
            <p:ph type="ctrTitle"/>
          </p:nvPr>
        </p:nvSpPr>
        <p:spPr>
          <a:xfrm>
            <a:off x="1136000" y="401545"/>
            <a:ext cx="9144000" cy="391885"/>
          </a:xfrm>
        </p:spPr>
        <p:txBody>
          <a:bodyPr>
            <a:noAutofit/>
          </a:bodyPr>
          <a:lstStyle/>
          <a:p>
            <a:br>
              <a:rPr lang="en-US" sz="1800" dirty="0"/>
            </a:br>
            <a:r>
              <a:rPr lang="en-US" sz="1800" dirty="0"/>
              <a:t>CRAFTING INSTITUTIONS FOR POLYCENTRIC GOVERNANCE OF A COMMON-POOL RESOURCE</a:t>
            </a:r>
          </a:p>
        </p:txBody>
      </p:sp>
      <p:sp>
        <p:nvSpPr>
          <p:cNvPr id="6" name="TextBox 5">
            <a:extLst>
              <a:ext uri="{FF2B5EF4-FFF2-40B4-BE49-F238E27FC236}">
                <a16:creationId xmlns:a16="http://schemas.microsoft.com/office/drawing/2014/main" id="{97798564-35E0-4EC0-E08C-1F3E6EDCA127}"/>
              </a:ext>
            </a:extLst>
          </p:cNvPr>
          <p:cNvSpPr txBox="1"/>
          <p:nvPr/>
        </p:nvSpPr>
        <p:spPr>
          <a:xfrm>
            <a:off x="3982562" y="1164583"/>
            <a:ext cx="3685593" cy="738664"/>
          </a:xfrm>
          <a:prstGeom prst="rect">
            <a:avLst/>
          </a:prstGeom>
          <a:noFill/>
          <a:ln w="12700">
            <a:solidFill>
              <a:schemeClr val="tx1"/>
            </a:solidFill>
          </a:ln>
        </p:spPr>
        <p:txBody>
          <a:bodyPr wrap="square" rtlCol="0">
            <a:spAutoFit/>
            <a:scene3d>
              <a:camera prst="orthographicFront"/>
              <a:lightRig rig="soft" dir="t">
                <a:rot lat="0" lon="0" rev="15600000"/>
              </a:lightRig>
            </a:scene3d>
            <a:sp3d extrusionH="57150" prstMaterial="softEdge">
              <a:bevelT w="25400" h="38100"/>
            </a:sp3d>
          </a:bodyPr>
          <a:lstStyle/>
          <a:p>
            <a:r>
              <a:rPr lang="en-US" sz="1400" b="1" dirty="0"/>
              <a:t>Heterogeneous actors and their problems in relation to local/region-wide water resource appropriation or provision situations</a:t>
            </a:r>
          </a:p>
        </p:txBody>
      </p:sp>
      <p:sp>
        <p:nvSpPr>
          <p:cNvPr id="9" name="TextBox 8">
            <a:extLst>
              <a:ext uri="{FF2B5EF4-FFF2-40B4-BE49-F238E27FC236}">
                <a16:creationId xmlns:a16="http://schemas.microsoft.com/office/drawing/2014/main" id="{1BB5CF65-DF2A-85D9-A83B-2FFCA429380B}"/>
              </a:ext>
            </a:extLst>
          </p:cNvPr>
          <p:cNvSpPr txBox="1"/>
          <p:nvPr/>
        </p:nvSpPr>
        <p:spPr>
          <a:xfrm>
            <a:off x="8259413" y="874030"/>
            <a:ext cx="2631233" cy="1015663"/>
          </a:xfrm>
          <a:prstGeom prst="rect">
            <a:avLst/>
          </a:prstGeom>
          <a:solidFill>
            <a:schemeClr val="accent6">
              <a:lumMod val="20000"/>
              <a:lumOff val="80000"/>
            </a:schemeClr>
          </a:solidFill>
          <a:ln>
            <a:solidFill>
              <a:schemeClr val="accent5">
                <a:lumMod val="50000"/>
              </a:schemeClr>
            </a:solidFill>
          </a:ln>
        </p:spPr>
        <p:txBody>
          <a:bodyPr wrap="square" rtlCol="0">
            <a:spAutoFit/>
          </a:bodyPr>
          <a:lstStyle/>
          <a:p>
            <a:r>
              <a:rPr lang="en-US" sz="1400" dirty="0"/>
              <a:t>Incentives to </a:t>
            </a:r>
            <a:r>
              <a:rPr lang="en-US" u="sng" dirty="0"/>
              <a:t>c</a:t>
            </a:r>
            <a:r>
              <a:rPr lang="en-US" dirty="0"/>
              <a:t>ooperate </a:t>
            </a:r>
            <a:r>
              <a:rPr lang="en-US" sz="1400" dirty="0"/>
              <a:t>(share information, coordinate action, contribute resources…) based on perceived benefits</a:t>
            </a:r>
          </a:p>
        </p:txBody>
      </p:sp>
      <p:sp>
        <p:nvSpPr>
          <p:cNvPr id="10" name="TextBox 9">
            <a:extLst>
              <a:ext uri="{FF2B5EF4-FFF2-40B4-BE49-F238E27FC236}">
                <a16:creationId xmlns:a16="http://schemas.microsoft.com/office/drawing/2014/main" id="{09BF2F06-E9B7-2CC0-404D-E50F1C4C2A53}"/>
              </a:ext>
            </a:extLst>
          </p:cNvPr>
          <p:cNvSpPr txBox="1"/>
          <p:nvPr/>
        </p:nvSpPr>
        <p:spPr>
          <a:xfrm>
            <a:off x="8267828" y="1992211"/>
            <a:ext cx="2631232" cy="1015663"/>
          </a:xfrm>
          <a:prstGeom prst="rect">
            <a:avLst/>
          </a:prstGeom>
          <a:solidFill>
            <a:schemeClr val="accent4">
              <a:lumMod val="40000"/>
              <a:lumOff val="60000"/>
            </a:schemeClr>
          </a:solidFill>
          <a:ln>
            <a:solidFill>
              <a:schemeClr val="accent5">
                <a:lumMod val="50000"/>
              </a:schemeClr>
            </a:solidFill>
          </a:ln>
        </p:spPr>
        <p:txBody>
          <a:bodyPr wrap="square" rtlCol="0">
            <a:spAutoFit/>
          </a:bodyPr>
          <a:lstStyle/>
          <a:p>
            <a:r>
              <a:rPr lang="en-US" sz="1400" dirty="0"/>
              <a:t>Incentives to </a:t>
            </a:r>
            <a:r>
              <a:rPr lang="en-US" u="sng" dirty="0"/>
              <a:t>d</a:t>
            </a:r>
            <a:r>
              <a:rPr lang="en-US" dirty="0"/>
              <a:t>efect</a:t>
            </a:r>
            <a:r>
              <a:rPr lang="en-US" sz="1400" dirty="0"/>
              <a:t> (withhold information, take unilateral action, decline to participate…) based on perceived costs</a:t>
            </a:r>
          </a:p>
        </p:txBody>
      </p:sp>
      <p:sp>
        <p:nvSpPr>
          <p:cNvPr id="11" name="TextBox 10">
            <a:extLst>
              <a:ext uri="{FF2B5EF4-FFF2-40B4-BE49-F238E27FC236}">
                <a16:creationId xmlns:a16="http://schemas.microsoft.com/office/drawing/2014/main" id="{CA9BAB9B-FDD1-6E43-C5D9-79D9F9820112}"/>
              </a:ext>
            </a:extLst>
          </p:cNvPr>
          <p:cNvSpPr txBox="1"/>
          <p:nvPr/>
        </p:nvSpPr>
        <p:spPr>
          <a:xfrm>
            <a:off x="3983239" y="3061633"/>
            <a:ext cx="3685593" cy="1169551"/>
          </a:xfrm>
          <a:prstGeom prst="rect">
            <a:avLst/>
          </a:prstGeom>
          <a:noFill/>
          <a:ln>
            <a:solidFill>
              <a:srgbClr val="002060"/>
            </a:solidFill>
          </a:ln>
        </p:spPr>
        <p:txBody>
          <a:bodyPr wrap="square" rtlCol="0">
            <a:spAutoFit/>
          </a:bodyPr>
          <a:lstStyle/>
          <a:p>
            <a:r>
              <a:rPr lang="en-US" sz="1400" dirty="0"/>
              <a:t>Opportunities for actors to communicate informally, recognize shared interests, build trust, identify conflicting needs, values, possible solutions including creating a regional planning coordination entity.</a:t>
            </a:r>
          </a:p>
        </p:txBody>
      </p:sp>
      <p:sp>
        <p:nvSpPr>
          <p:cNvPr id="13" name="TextBox 12">
            <a:extLst>
              <a:ext uri="{FF2B5EF4-FFF2-40B4-BE49-F238E27FC236}">
                <a16:creationId xmlns:a16="http://schemas.microsoft.com/office/drawing/2014/main" id="{40546CF5-7103-3BBB-3815-72809B9A6811}"/>
              </a:ext>
            </a:extLst>
          </p:cNvPr>
          <p:cNvSpPr txBox="1"/>
          <p:nvPr/>
        </p:nvSpPr>
        <p:spPr>
          <a:xfrm>
            <a:off x="2786351" y="4772533"/>
            <a:ext cx="2752531" cy="523220"/>
          </a:xfrm>
          <a:prstGeom prst="rect">
            <a:avLst/>
          </a:prstGeom>
          <a:solidFill>
            <a:schemeClr val="accent2">
              <a:lumMod val="20000"/>
              <a:lumOff val="80000"/>
            </a:schemeClr>
          </a:solidFill>
          <a:ln>
            <a:solidFill>
              <a:schemeClr val="accent5">
                <a:lumMod val="50000"/>
              </a:schemeClr>
            </a:solidFill>
          </a:ln>
        </p:spPr>
        <p:txBody>
          <a:bodyPr wrap="square" rtlCol="0">
            <a:spAutoFit/>
          </a:bodyPr>
          <a:lstStyle/>
          <a:p>
            <a:r>
              <a:rPr lang="en-US" sz="1400" dirty="0"/>
              <a:t>Actors create/change operational rules governing their interactions</a:t>
            </a:r>
          </a:p>
        </p:txBody>
      </p:sp>
      <p:sp>
        <p:nvSpPr>
          <p:cNvPr id="15" name="TextBox 14">
            <a:extLst>
              <a:ext uri="{FF2B5EF4-FFF2-40B4-BE49-F238E27FC236}">
                <a16:creationId xmlns:a16="http://schemas.microsoft.com/office/drawing/2014/main" id="{89D79A83-344F-791C-E457-C00D6B6A5F01}"/>
              </a:ext>
            </a:extLst>
          </p:cNvPr>
          <p:cNvSpPr txBox="1"/>
          <p:nvPr/>
        </p:nvSpPr>
        <p:spPr>
          <a:xfrm>
            <a:off x="5708000" y="4713385"/>
            <a:ext cx="2752531" cy="738664"/>
          </a:xfrm>
          <a:prstGeom prst="rect">
            <a:avLst/>
          </a:prstGeom>
          <a:solidFill>
            <a:schemeClr val="accent2">
              <a:lumMod val="20000"/>
              <a:lumOff val="80000"/>
            </a:schemeClr>
          </a:solidFill>
          <a:ln>
            <a:solidFill>
              <a:schemeClr val="accent5">
                <a:lumMod val="50000"/>
              </a:schemeClr>
            </a:solidFill>
          </a:ln>
        </p:spPr>
        <p:txBody>
          <a:bodyPr wrap="square" rtlCol="0">
            <a:spAutoFit/>
          </a:bodyPr>
          <a:lstStyle/>
          <a:p>
            <a:r>
              <a:rPr lang="en-US" sz="1400" dirty="0"/>
              <a:t>Actors agree on strategies they will implement  in coordination with others</a:t>
            </a:r>
          </a:p>
        </p:txBody>
      </p:sp>
      <p:sp>
        <p:nvSpPr>
          <p:cNvPr id="16" name="TextBox 15">
            <a:extLst>
              <a:ext uri="{FF2B5EF4-FFF2-40B4-BE49-F238E27FC236}">
                <a16:creationId xmlns:a16="http://schemas.microsoft.com/office/drawing/2014/main" id="{DE5E98F2-7B33-71B2-CB34-943457AC6F07}"/>
              </a:ext>
            </a:extLst>
          </p:cNvPr>
          <p:cNvSpPr txBox="1"/>
          <p:nvPr/>
        </p:nvSpPr>
        <p:spPr>
          <a:xfrm>
            <a:off x="8867758" y="3533463"/>
            <a:ext cx="2444621" cy="1384995"/>
          </a:xfrm>
          <a:prstGeom prst="rect">
            <a:avLst/>
          </a:prstGeom>
          <a:solidFill>
            <a:schemeClr val="accent5">
              <a:lumMod val="20000"/>
              <a:lumOff val="80000"/>
            </a:schemeClr>
          </a:solidFill>
          <a:ln>
            <a:solidFill>
              <a:srgbClr val="002060"/>
            </a:solidFill>
          </a:ln>
        </p:spPr>
        <p:txBody>
          <a:bodyPr wrap="square" rtlCol="0">
            <a:spAutoFit/>
          </a:bodyPr>
          <a:lstStyle/>
          <a:p>
            <a:r>
              <a:rPr lang="en-US" sz="1400" dirty="0"/>
              <a:t>STATE ACTIONS IN SUPPORT OF REGIONAL PLANNING COORDINATION ENTITIES</a:t>
            </a:r>
          </a:p>
          <a:p>
            <a:pPr marL="285750" indent="-285750">
              <a:buFont typeface="Arial" panose="020B0604020202020204" pitchFamily="34" charset="0"/>
              <a:buChar char="•"/>
            </a:pPr>
            <a:r>
              <a:rPr lang="en-US" sz="1400" dirty="0"/>
              <a:t>Recognition / authorities</a:t>
            </a:r>
          </a:p>
          <a:p>
            <a:pPr marL="285750" indent="-285750">
              <a:buFont typeface="Arial" panose="020B0604020202020204" pitchFamily="34" charset="0"/>
              <a:buChar char="•"/>
            </a:pPr>
            <a:r>
              <a:rPr lang="en-US" sz="1400" dirty="0"/>
              <a:t>Assistance ($, technical)</a:t>
            </a:r>
          </a:p>
          <a:p>
            <a:pPr marL="285750" indent="-285750">
              <a:buFont typeface="Arial" panose="020B0604020202020204" pitchFamily="34" charset="0"/>
              <a:buChar char="•"/>
            </a:pPr>
            <a:r>
              <a:rPr lang="en-US" sz="1400" dirty="0"/>
              <a:t>Monitoring</a:t>
            </a:r>
          </a:p>
        </p:txBody>
      </p:sp>
      <p:sp>
        <p:nvSpPr>
          <p:cNvPr id="18" name="TextBox 17">
            <a:extLst>
              <a:ext uri="{FF2B5EF4-FFF2-40B4-BE49-F238E27FC236}">
                <a16:creationId xmlns:a16="http://schemas.microsoft.com/office/drawing/2014/main" id="{95C9245D-D7F1-C0E9-9550-85212C5E83BF}"/>
              </a:ext>
            </a:extLst>
          </p:cNvPr>
          <p:cNvSpPr txBox="1"/>
          <p:nvPr/>
        </p:nvSpPr>
        <p:spPr>
          <a:xfrm>
            <a:off x="2731534" y="5993398"/>
            <a:ext cx="8705461" cy="738664"/>
          </a:xfrm>
          <a:prstGeom prst="rect">
            <a:avLst/>
          </a:prstGeom>
          <a:solidFill>
            <a:schemeClr val="accent2">
              <a:lumMod val="20000"/>
              <a:lumOff val="80000"/>
            </a:schemeClr>
          </a:solidFill>
          <a:ln w="19050">
            <a:solidFill>
              <a:schemeClr val="tx1"/>
            </a:solidFill>
          </a:ln>
        </p:spPr>
        <p:txBody>
          <a:bodyPr wrap="square" rtlCol="0">
            <a:spAutoFit/>
          </a:bodyPr>
          <a:lstStyle/>
          <a:p>
            <a:r>
              <a:rPr lang="en-US" sz="1400" dirty="0"/>
              <a:t>Adopting shared strategies implies taking action to implement them. As actions yield benefits and costs, participants may adjust operating rules. Robust institutional arrangements require enforceable commitments, including rules for monitoring and sanctioning one another’s behavior, and for ongoing monitoring of the status of the resource.</a:t>
            </a:r>
          </a:p>
        </p:txBody>
      </p:sp>
      <p:sp>
        <p:nvSpPr>
          <p:cNvPr id="21" name="TextBox 20">
            <a:extLst>
              <a:ext uri="{FF2B5EF4-FFF2-40B4-BE49-F238E27FC236}">
                <a16:creationId xmlns:a16="http://schemas.microsoft.com/office/drawing/2014/main" id="{7868AB62-9CED-02B8-434E-0CA894A56778}"/>
              </a:ext>
            </a:extLst>
          </p:cNvPr>
          <p:cNvSpPr txBox="1"/>
          <p:nvPr/>
        </p:nvSpPr>
        <p:spPr>
          <a:xfrm>
            <a:off x="704467" y="1469725"/>
            <a:ext cx="1670179" cy="954107"/>
          </a:xfrm>
          <a:prstGeom prst="rect">
            <a:avLst/>
          </a:prstGeom>
          <a:solidFill>
            <a:schemeClr val="accent3">
              <a:lumMod val="40000"/>
              <a:lumOff val="60000"/>
            </a:schemeClr>
          </a:solidFill>
          <a:ln w="12700">
            <a:solidFill>
              <a:schemeClr val="accent5">
                <a:lumMod val="40000"/>
                <a:lumOff val="60000"/>
              </a:schemeClr>
            </a:solidFill>
          </a:ln>
        </p:spPr>
        <p:txBody>
          <a:bodyPr wrap="square" rtlCol="0">
            <a:spAutoFit/>
          </a:bodyPr>
          <a:lstStyle/>
          <a:p>
            <a:r>
              <a:rPr lang="en-US" sz="1400" b="1" i="1" dirty="0"/>
              <a:t>Initial Condition</a:t>
            </a:r>
          </a:p>
          <a:p>
            <a:endParaRPr lang="en-US" sz="1400" i="1" dirty="0"/>
          </a:p>
          <a:p>
            <a:r>
              <a:rPr lang="en-US" sz="1400" i="1" dirty="0"/>
              <a:t>(Existing institutions and arrangements)</a:t>
            </a:r>
          </a:p>
        </p:txBody>
      </p:sp>
      <p:sp>
        <p:nvSpPr>
          <p:cNvPr id="22" name="TextBox 21">
            <a:extLst>
              <a:ext uri="{FF2B5EF4-FFF2-40B4-BE49-F238E27FC236}">
                <a16:creationId xmlns:a16="http://schemas.microsoft.com/office/drawing/2014/main" id="{47AC9BE7-33BC-4CAB-27CD-4A6CFC7E5747}"/>
              </a:ext>
            </a:extLst>
          </p:cNvPr>
          <p:cNvSpPr txBox="1"/>
          <p:nvPr/>
        </p:nvSpPr>
        <p:spPr>
          <a:xfrm>
            <a:off x="641485" y="3107780"/>
            <a:ext cx="1840459" cy="954107"/>
          </a:xfrm>
          <a:prstGeom prst="rect">
            <a:avLst/>
          </a:prstGeom>
          <a:solidFill>
            <a:schemeClr val="accent3">
              <a:lumMod val="20000"/>
              <a:lumOff val="80000"/>
            </a:schemeClr>
          </a:solidFill>
        </p:spPr>
        <p:txBody>
          <a:bodyPr wrap="square" rtlCol="0">
            <a:spAutoFit/>
          </a:bodyPr>
          <a:lstStyle/>
          <a:p>
            <a:r>
              <a:rPr lang="en-US" sz="1400" b="1" i="1" dirty="0"/>
              <a:t>“Cheap talk” phase</a:t>
            </a:r>
          </a:p>
          <a:p>
            <a:r>
              <a:rPr lang="en-US" sz="1400" i="1" dirty="0"/>
              <a:t>MRGWA, Dialogue regional and statewide events</a:t>
            </a:r>
            <a:r>
              <a:rPr lang="en-US" sz="1400" i="1"/>
              <a:t>, etc.</a:t>
            </a:r>
            <a:endParaRPr lang="en-US" sz="1400" i="1" dirty="0"/>
          </a:p>
        </p:txBody>
      </p:sp>
      <p:sp>
        <p:nvSpPr>
          <p:cNvPr id="24" name="TextBox 23">
            <a:extLst>
              <a:ext uri="{FF2B5EF4-FFF2-40B4-BE49-F238E27FC236}">
                <a16:creationId xmlns:a16="http://schemas.microsoft.com/office/drawing/2014/main" id="{E27DD677-0F71-EC6A-63E1-D9986D6C109A}"/>
              </a:ext>
            </a:extLst>
          </p:cNvPr>
          <p:cNvSpPr txBox="1"/>
          <p:nvPr/>
        </p:nvSpPr>
        <p:spPr>
          <a:xfrm>
            <a:off x="634482" y="4969829"/>
            <a:ext cx="1952427" cy="307777"/>
          </a:xfrm>
          <a:prstGeom prst="rect">
            <a:avLst/>
          </a:prstGeom>
          <a:solidFill>
            <a:schemeClr val="accent3">
              <a:lumMod val="20000"/>
              <a:lumOff val="80000"/>
            </a:schemeClr>
          </a:solidFill>
        </p:spPr>
        <p:txBody>
          <a:bodyPr wrap="square" rtlCol="0">
            <a:spAutoFit/>
          </a:bodyPr>
          <a:lstStyle/>
          <a:p>
            <a:r>
              <a:rPr lang="en-US" sz="1400" b="1" i="1" dirty="0"/>
              <a:t>Self-organizing phase</a:t>
            </a:r>
          </a:p>
        </p:txBody>
      </p:sp>
      <p:sp>
        <p:nvSpPr>
          <p:cNvPr id="25" name="TextBox 24">
            <a:extLst>
              <a:ext uri="{FF2B5EF4-FFF2-40B4-BE49-F238E27FC236}">
                <a16:creationId xmlns:a16="http://schemas.microsoft.com/office/drawing/2014/main" id="{F15FC2D4-9EC5-C7B9-C554-9397347DEF8C}"/>
              </a:ext>
            </a:extLst>
          </p:cNvPr>
          <p:cNvSpPr txBox="1"/>
          <p:nvPr/>
        </p:nvSpPr>
        <p:spPr>
          <a:xfrm>
            <a:off x="641485" y="5961554"/>
            <a:ext cx="1796145" cy="738664"/>
          </a:xfrm>
          <a:prstGeom prst="rect">
            <a:avLst/>
          </a:prstGeom>
          <a:solidFill>
            <a:schemeClr val="accent3">
              <a:lumMod val="20000"/>
              <a:lumOff val="80000"/>
            </a:schemeClr>
          </a:solidFill>
        </p:spPr>
        <p:txBody>
          <a:bodyPr wrap="square" rtlCol="0">
            <a:spAutoFit/>
          </a:bodyPr>
          <a:lstStyle/>
          <a:p>
            <a:r>
              <a:rPr lang="en-US" sz="1400" b="1" i="1" dirty="0"/>
              <a:t>Institutional development</a:t>
            </a:r>
          </a:p>
          <a:p>
            <a:r>
              <a:rPr lang="en-US" sz="1400" b="1" i="1" dirty="0"/>
              <a:t>Planning - </a:t>
            </a:r>
            <a:r>
              <a:rPr lang="en-US" sz="1400" b="1" i="1" dirty="0">
                <a:sym typeface="Wingdings" panose="05000000000000000000" pitchFamily="2" charset="2"/>
              </a:rPr>
              <a:t>Governing</a:t>
            </a:r>
            <a:endParaRPr lang="en-US" sz="1400" b="1" i="1" dirty="0"/>
          </a:p>
        </p:txBody>
      </p:sp>
      <p:cxnSp>
        <p:nvCxnSpPr>
          <p:cNvPr id="30" name="Straight Arrow Connector 29">
            <a:extLst>
              <a:ext uri="{FF2B5EF4-FFF2-40B4-BE49-F238E27FC236}">
                <a16:creationId xmlns:a16="http://schemas.microsoft.com/office/drawing/2014/main" id="{3D5C7D1C-FF36-76CF-4A69-50A89A64C3AB}"/>
              </a:ext>
            </a:extLst>
          </p:cNvPr>
          <p:cNvCxnSpPr>
            <a:cxnSpLocks/>
            <a:stCxn id="6" idx="3"/>
            <a:endCxn id="6" idx="3"/>
          </p:cNvCxnSpPr>
          <p:nvPr/>
        </p:nvCxnSpPr>
        <p:spPr>
          <a:xfrm>
            <a:off x="7668155" y="1533915"/>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12B5419D-6B7A-1046-86EE-9B87C2518AC5}"/>
              </a:ext>
            </a:extLst>
          </p:cNvPr>
          <p:cNvSpPr txBox="1"/>
          <p:nvPr/>
        </p:nvSpPr>
        <p:spPr>
          <a:xfrm>
            <a:off x="4553461" y="2046368"/>
            <a:ext cx="2454320" cy="892552"/>
          </a:xfrm>
          <a:prstGeom prst="rect">
            <a:avLst/>
          </a:prstGeom>
          <a:noFill/>
        </p:spPr>
        <p:txBody>
          <a:bodyPr wrap="square" rtlCol="0">
            <a:spAutoFit/>
          </a:bodyPr>
          <a:lstStyle/>
          <a:p>
            <a:pPr algn="ctr"/>
            <a:r>
              <a:rPr lang="en-US" sz="1600" i="1" dirty="0">
                <a:solidFill>
                  <a:schemeClr val="accent6">
                    <a:lumMod val="75000"/>
                  </a:schemeClr>
                </a:solidFill>
              </a:rPr>
              <a:t>Incentives to </a:t>
            </a:r>
            <a:r>
              <a:rPr lang="en-US" b="1" i="1" dirty="0">
                <a:solidFill>
                  <a:schemeClr val="accent6">
                    <a:lumMod val="75000"/>
                  </a:schemeClr>
                </a:solidFill>
              </a:rPr>
              <a:t>cooperate</a:t>
            </a:r>
            <a:r>
              <a:rPr lang="en-US" sz="1600" i="1" dirty="0">
                <a:solidFill>
                  <a:schemeClr val="accent6">
                    <a:lumMod val="75000"/>
                  </a:schemeClr>
                </a:solidFill>
              </a:rPr>
              <a:t> </a:t>
            </a:r>
            <a:r>
              <a:rPr lang="en-US" sz="1600" i="1" dirty="0"/>
              <a:t>greater than  </a:t>
            </a:r>
            <a:r>
              <a:rPr lang="en-US" sz="1600" i="1" dirty="0">
                <a:solidFill>
                  <a:schemeClr val="accent4">
                    <a:lumMod val="75000"/>
                  </a:schemeClr>
                </a:solidFill>
              </a:rPr>
              <a:t>incentives to </a:t>
            </a:r>
            <a:r>
              <a:rPr lang="en-US" b="1" i="1" dirty="0">
                <a:solidFill>
                  <a:schemeClr val="accent4">
                    <a:lumMod val="75000"/>
                  </a:schemeClr>
                </a:solidFill>
              </a:rPr>
              <a:t>defect</a:t>
            </a:r>
            <a:r>
              <a:rPr lang="en-US" sz="1600" i="1" dirty="0">
                <a:solidFill>
                  <a:schemeClr val="accent4">
                    <a:lumMod val="75000"/>
                  </a:schemeClr>
                </a:solidFill>
              </a:rPr>
              <a:t>?</a:t>
            </a:r>
          </a:p>
        </p:txBody>
      </p:sp>
      <p:cxnSp>
        <p:nvCxnSpPr>
          <p:cNvPr id="51" name="Straight Arrow Connector 50">
            <a:extLst>
              <a:ext uri="{FF2B5EF4-FFF2-40B4-BE49-F238E27FC236}">
                <a16:creationId xmlns:a16="http://schemas.microsoft.com/office/drawing/2014/main" id="{E375A310-2192-278F-6099-AE0C9B981957}"/>
              </a:ext>
            </a:extLst>
          </p:cNvPr>
          <p:cNvCxnSpPr>
            <a:cxnSpLocks/>
          </p:cNvCxnSpPr>
          <p:nvPr/>
        </p:nvCxnSpPr>
        <p:spPr>
          <a:xfrm>
            <a:off x="5808100" y="1956135"/>
            <a:ext cx="677" cy="115838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8" name="Straight Arrow Connector 57">
            <a:extLst>
              <a:ext uri="{FF2B5EF4-FFF2-40B4-BE49-F238E27FC236}">
                <a16:creationId xmlns:a16="http://schemas.microsoft.com/office/drawing/2014/main" id="{4D04AC8A-52FA-931E-64AB-C9716440EE8B}"/>
              </a:ext>
            </a:extLst>
          </p:cNvPr>
          <p:cNvCxnSpPr>
            <a:stCxn id="11" idx="2"/>
            <a:endCxn id="15" idx="0"/>
          </p:cNvCxnSpPr>
          <p:nvPr/>
        </p:nvCxnSpPr>
        <p:spPr>
          <a:xfrm>
            <a:off x="5826036" y="4231184"/>
            <a:ext cx="1258230" cy="4822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C6F22FCC-32FC-A049-6315-8BEFF844C4EA}"/>
              </a:ext>
            </a:extLst>
          </p:cNvPr>
          <p:cNvCxnSpPr>
            <a:stCxn id="11" idx="2"/>
            <a:endCxn id="13" idx="0"/>
          </p:cNvCxnSpPr>
          <p:nvPr/>
        </p:nvCxnSpPr>
        <p:spPr>
          <a:xfrm flipH="1">
            <a:off x="4162617" y="4231184"/>
            <a:ext cx="1663419" cy="5413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8DA11DD3-A2E0-9942-1F0B-18BC4B8278FA}"/>
              </a:ext>
            </a:extLst>
          </p:cNvPr>
          <p:cNvCxnSpPr>
            <a:stCxn id="15" idx="2"/>
            <a:endCxn id="18" idx="0"/>
          </p:cNvCxnSpPr>
          <p:nvPr/>
        </p:nvCxnSpPr>
        <p:spPr>
          <a:xfrm flipH="1">
            <a:off x="7084265" y="5452049"/>
            <a:ext cx="1" cy="5413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E583F7C0-593B-8B4D-89BD-BDF346E5E302}"/>
              </a:ext>
            </a:extLst>
          </p:cNvPr>
          <p:cNvCxnSpPr>
            <a:cxnSpLocks/>
            <a:stCxn id="13" idx="2"/>
          </p:cNvCxnSpPr>
          <p:nvPr/>
        </p:nvCxnSpPr>
        <p:spPr>
          <a:xfrm flipH="1">
            <a:off x="4162616" y="5295753"/>
            <a:ext cx="1" cy="665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6B698C97-4D1E-6AED-F04F-6E8D9DDC2391}"/>
              </a:ext>
            </a:extLst>
          </p:cNvPr>
          <p:cNvCxnSpPr>
            <a:cxnSpLocks/>
          </p:cNvCxnSpPr>
          <p:nvPr/>
        </p:nvCxnSpPr>
        <p:spPr>
          <a:xfrm flipH="1">
            <a:off x="7187561" y="1325904"/>
            <a:ext cx="1071852" cy="10889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03B80AF-A15A-BB7D-C40D-5DE6A3EE754F}"/>
              </a:ext>
            </a:extLst>
          </p:cNvPr>
          <p:cNvCxnSpPr>
            <a:cxnSpLocks/>
          </p:cNvCxnSpPr>
          <p:nvPr/>
        </p:nvCxnSpPr>
        <p:spPr>
          <a:xfrm flipH="1" flipV="1">
            <a:off x="7084264" y="2371894"/>
            <a:ext cx="1169134" cy="8008"/>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D19B50D7-78BC-57B0-D86E-2CD4E5802869}"/>
              </a:ext>
            </a:extLst>
          </p:cNvPr>
          <p:cNvCxnSpPr>
            <a:cxnSpLocks/>
            <a:stCxn id="6" idx="3"/>
            <a:endCxn id="6" idx="3"/>
          </p:cNvCxnSpPr>
          <p:nvPr/>
        </p:nvCxnSpPr>
        <p:spPr>
          <a:xfrm>
            <a:off x="7668155" y="1533915"/>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510F855B-0219-4E11-BECE-B74FFE9FDD26}"/>
              </a:ext>
            </a:extLst>
          </p:cNvPr>
          <p:cNvCxnSpPr>
            <a:cxnSpLocks/>
            <a:stCxn id="6" idx="3"/>
            <a:endCxn id="6" idx="3"/>
          </p:cNvCxnSpPr>
          <p:nvPr/>
        </p:nvCxnSpPr>
        <p:spPr>
          <a:xfrm>
            <a:off x="7668155" y="1533915"/>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Right Brace 81">
            <a:extLst>
              <a:ext uri="{FF2B5EF4-FFF2-40B4-BE49-F238E27FC236}">
                <a16:creationId xmlns:a16="http://schemas.microsoft.com/office/drawing/2014/main" id="{6821C6F9-F5A9-6B90-364D-BD41B3F335C9}"/>
              </a:ext>
            </a:extLst>
          </p:cNvPr>
          <p:cNvSpPr/>
          <p:nvPr/>
        </p:nvSpPr>
        <p:spPr>
          <a:xfrm>
            <a:off x="8253398" y="3107780"/>
            <a:ext cx="614360" cy="2393156"/>
          </a:xfrm>
          <a:prstGeom prst="rightBrace">
            <a:avLst>
              <a:gd name="adj1" fmla="val 8333"/>
              <a:gd name="adj2" fmla="val 46089"/>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19" name="Rectangle 18">
            <a:extLst>
              <a:ext uri="{FF2B5EF4-FFF2-40B4-BE49-F238E27FC236}">
                <a16:creationId xmlns:a16="http://schemas.microsoft.com/office/drawing/2014/main" id="{75D033F8-5433-36A5-5673-57C7EB4A0897}"/>
              </a:ext>
            </a:extLst>
          </p:cNvPr>
          <p:cNvSpPr/>
          <p:nvPr/>
        </p:nvSpPr>
        <p:spPr>
          <a:xfrm>
            <a:off x="0" y="12879"/>
            <a:ext cx="1670178" cy="3918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Attachment</a:t>
            </a:r>
          </a:p>
        </p:txBody>
      </p:sp>
      <p:sp>
        <p:nvSpPr>
          <p:cNvPr id="28" name="TextBox 27">
            <a:extLst>
              <a:ext uri="{FF2B5EF4-FFF2-40B4-BE49-F238E27FC236}">
                <a16:creationId xmlns:a16="http://schemas.microsoft.com/office/drawing/2014/main" id="{0BD354E7-7801-A81A-CB1A-ABAEF0DEE316}"/>
              </a:ext>
            </a:extLst>
          </p:cNvPr>
          <p:cNvSpPr txBox="1"/>
          <p:nvPr/>
        </p:nvSpPr>
        <p:spPr>
          <a:xfrm flipH="1">
            <a:off x="5808100" y="2768562"/>
            <a:ext cx="503676" cy="307777"/>
          </a:xfrm>
          <a:prstGeom prst="rect">
            <a:avLst/>
          </a:prstGeom>
          <a:noFill/>
        </p:spPr>
        <p:txBody>
          <a:bodyPr wrap="square" rtlCol="0">
            <a:spAutoFit/>
          </a:bodyPr>
          <a:lstStyle/>
          <a:p>
            <a:r>
              <a:rPr lang="en-US" sz="1400" dirty="0"/>
              <a:t>yes</a:t>
            </a:r>
          </a:p>
        </p:txBody>
      </p:sp>
    </p:spTree>
    <p:extLst>
      <p:ext uri="{BB962C8B-B14F-4D97-AF65-F5344CB8AC3E}">
        <p14:creationId xmlns:p14="http://schemas.microsoft.com/office/powerpoint/2010/main" val="2773148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2767</TotalTime>
  <Words>222</Words>
  <Application>Microsoft Macintosh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 CRAFTING INSTITUTIONS FOR POLYCENTRIC GOVERNANCE OF A COMMON-POOL RESOURCE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CRAFTING INSTITUTIONS FOR POLYCENTRIC GOVERNANCE OF A COMMON-POOL RESOURCE</dc:title>
  <dc:creator>John Brown</dc:creator>
  <cp:lastModifiedBy>Norm Gaume</cp:lastModifiedBy>
  <cp:revision>2</cp:revision>
  <cp:lastPrinted>2023-07-23T22:54:10Z</cp:lastPrinted>
  <dcterms:created xsi:type="dcterms:W3CDTF">2023-07-21T22:20:23Z</dcterms:created>
  <dcterms:modified xsi:type="dcterms:W3CDTF">2026-04-06T18:06:28Z</dcterms:modified>
</cp:coreProperties>
</file>